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7" r:id="rId2"/>
    <p:sldId id="290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embeddedFontLst>
    <p:embeddedFont>
      <p:font typeface="SutonnyMJ" pitchFamily="2" charset="0"/>
      <p:regular r:id="rId34"/>
      <p:bold r:id="rId35"/>
      <p:italic r:id="rId36"/>
      <p:boldItalic r:id="rId37"/>
    </p:embeddedFont>
    <p:embeddedFont>
      <p:font typeface="SimSun" panose="02010600030101010101" pitchFamily="2" charset="-122"/>
      <p:regular r:id="rId38"/>
    </p:embeddedFont>
    <p:embeddedFont>
      <p:font typeface="NikoshBAN" panose="02000000000000000000" pitchFamily="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d.Habibur Rahman" initials="M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6T12:40:04.597" idx="1">
    <p:pos x="5463" y="280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1E07A-E08F-4CAD-A4CD-93AAA7ACC766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0DFF-F7C3-498B-A7CA-82955D9A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6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AD43672-CC61-43B7-ABA1-A8E5FA462208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84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5BCF931-0370-46B0-91F8-B7561F3D5C43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83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BFE03E-D3C9-4677-98B6-160E519DA56D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51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C22389-B3A2-4A47-BC5B-E682946B1667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8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76A4E2-CC10-479B-8528-2D22544BDC00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9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1B07064-0789-4834-BCAE-DCB5507A39FF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47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bn-BD" altLang="en-US" smtClean="0">
                <a:ea typeface="Vrinda"/>
              </a:rPr>
              <a:t>দলীয় কাজের সমাধান শিক্ষার্থীদের করার পর সমীকরণ সমাধান স্ক্রিণে আসবে।</a:t>
            </a: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602AE1-0835-4047-A90B-7FF60A35255C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71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n-BD" altLang="en-US" smtClean="0">
                <a:ea typeface="Vrinda"/>
              </a:rPr>
              <a:t>জোড়ায় কাজের সমাধান শিক্ষার্থীদের করার পর সমীকরণ সমাধান স্ক্রিণে আসবে।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803D490-E832-4826-B9C6-17555FB4666F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41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fld id="{5F22BA1C-3417-4F38-A77D-B756742B5F21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082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10" Type="http://schemas.openxmlformats.org/officeDocument/2006/relationships/image" Target="../media/image37.png"/><Relationship Id="rId4" Type="http://schemas.openxmlformats.org/officeDocument/2006/relationships/image" Target="../media/image16.jpeg"/><Relationship Id="rId9" Type="http://schemas.openxmlformats.org/officeDocument/2006/relationships/image" Target="../media/image35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9" y="4263048"/>
            <a:ext cx="8041342" cy="2158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819834"/>
            <a:ext cx="2725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1007" y="533205"/>
            <a:ext cx="3781985" cy="986313"/>
          </a:xfrm>
          <a:prstGeom prst="rect">
            <a:avLst/>
          </a:prstGeom>
          <a:noFill/>
        </p:spPr>
        <p:txBody>
          <a:bodyPr lIns="87064" tIns="43533" rIns="87064" bIns="43533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8703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1333" b="1" dirty="0">
                <a:ln w="11430"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333" b="1" dirty="0">
              <a:ln w="11430"/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535" y="1371600"/>
            <a:ext cx="84530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স্কেলার রাশিঃ </a:t>
            </a:r>
            <a:r>
              <a:rPr lang="bn-I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সকল ভৌত রাশিকে সম্পুর্ণরূপে প্রকাশ করার জন্য শুধু মানের প্রয়োজন হয়, দিক নির্দেশের প্রয়োজন হয় না তাদেরকে স্কেলার রাশি বলে। যেমন- দূরত্ব, ভর, সময় ইত্যাদি 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053" y="2941260"/>
            <a:ext cx="85740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ভেক্টর রাশিঃ </a:t>
            </a:r>
            <a:r>
              <a:rPr lang="bn-I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সকল ভৌত রাশিকে সম্পুর্ণরূপে প্রকাশ করার জন্য মান ও দিক উভয়ের প্রয়োজন হয় তাদেরকে ভেক্টর রাশি বলে। যেমন- সরণ, বেগ, বল ইত্যাদি  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6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17541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22558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2570163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1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20688" y="3902075"/>
            <a:ext cx="1462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467600" y="3935413"/>
            <a:ext cx="1579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875" y="4621213"/>
            <a:ext cx="41227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খুঁটির অবস্থান কোথায়?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9016" y="4621213"/>
            <a:ext cx="4127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খুটি থেকে </a:t>
            </a: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২০ মিটার </a:t>
            </a:r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দূরত্বে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4775" y="5216525"/>
            <a:ext cx="8888413" cy="1357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দূরত্বঃ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অবস্থানের পরিবর্তনকে দূরত্ব বলে।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একে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d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228600"/>
            <a:ext cx="80581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প্রশ্নঃ৪</a:t>
            </a:r>
            <a:r>
              <a:rPr lang="bn-BD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গতিসংক্রান্ত রাশিঃ দূরত্ব , সরণ, দ্রুতি, বেগ, ত্বরণ এবং মন্দ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এর সংজ্ঞাসহ ব্যাখ্যা দাও।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3851275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3160713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01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1.0585 4.81481E-6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2" grpId="0" animBg="1"/>
      <p:bldP spid="21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17541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22558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2570163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0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96875" y="3933825"/>
            <a:ext cx="14620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450138" y="3922713"/>
            <a:ext cx="1579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8" t="67178" r="4333" b="5251"/>
          <a:stretch/>
        </p:blipFill>
        <p:spPr>
          <a:xfrm rot="5400000">
            <a:off x="3845311" y="838972"/>
            <a:ext cx="1871679" cy="184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396875" y="4621213"/>
            <a:ext cx="41227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খুঁটির অবস্থান কোথায়?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22962" y="4583768"/>
            <a:ext cx="48021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খুটি থেকে </a:t>
            </a: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২০ মিটার পূর্ব দিক।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0" y="5216525"/>
            <a:ext cx="9144000" cy="1357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সরণ</a:t>
            </a: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নির্দিষ্ট দিকে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অবস্থানের পরিবর্তনকে সরণ বলে।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একে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2425" y="80963"/>
            <a:ext cx="1238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সরণ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3851275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3160713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654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1.0585 4.81481E-6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2" grpId="0" animBg="1"/>
      <p:bldP spid="21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Line 80"/>
          <p:cNvSpPr>
            <a:spLocks noChangeShapeType="1"/>
          </p:cNvSpPr>
          <p:nvPr/>
        </p:nvSpPr>
        <p:spPr bwMode="auto">
          <a:xfrm>
            <a:off x="533400" y="2057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3599" y="739775"/>
            <a:ext cx="5029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 ও সরণ এর মধ্যে সম্পর্ক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447800"/>
            <a:ext cx="8839201" cy="2081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058032"/>
            <a:ext cx="845820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6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365125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4650"/>
            <a:ext cx="224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1169988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8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1638" y="2555875"/>
            <a:ext cx="1462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480300" y="2513013"/>
            <a:ext cx="1579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738" y="3422650"/>
            <a:ext cx="8932862" cy="1200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দ্রুতিঃ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অবস্থানের পরিবর্তনের হারকে দ্রুতি বলে। একে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2451100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1760538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170363" y="2554288"/>
            <a:ext cx="1792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altLang="en-US" sz="320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33850" y="117475"/>
            <a:ext cx="9604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4400" u="sng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দ্রুতি</a:t>
            </a:r>
            <a:r>
              <a:rPr lang="bn-IN" altLang="en-US" sz="3200">
                <a:solidFill>
                  <a:srgbClr val="FF0000"/>
                </a:solidFill>
                <a:latin typeface="SutonnyMJ" pitchFamily="2" charset="0"/>
              </a:rPr>
              <a:t> </a:t>
            </a:r>
            <a:endParaRPr lang="en-US" altLang="en-US" sz="320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77735" y="4822825"/>
            <a:ext cx="140533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 dirty="0">
                <a:latin typeface="SutonnyMJ" pitchFamily="2" charset="0"/>
              </a:rPr>
              <a:t>দ্রুতি = </a:t>
            </a:r>
            <a:endParaRPr lang="en-US" altLang="en-US" sz="3200" dirty="0">
              <a:latin typeface="SutonnyMJ" pitchFamily="2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9" t="2711" r="-1389" b="-2711"/>
          <a:stretch>
            <a:fillRect/>
          </a:stretch>
        </p:blipFill>
        <p:spPr bwMode="auto">
          <a:xfrm>
            <a:off x="5867400" y="4408488"/>
            <a:ext cx="15589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0338" y="5800725"/>
            <a:ext cx="419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দ্রুতির</a:t>
            </a:r>
            <a:r>
              <a:rPr lang="en-US" alt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[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[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]</a:t>
            </a:r>
            <a:endParaRPr lang="en-US" alt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9" t="2711" r="-1389" b="-2711"/>
          <a:stretch>
            <a:fillRect/>
          </a:stretch>
        </p:blipFill>
        <p:spPr bwMode="auto">
          <a:xfrm>
            <a:off x="3833813" y="5164138"/>
            <a:ext cx="1558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4586288"/>
            <a:ext cx="9255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28691" y="4600575"/>
            <a:ext cx="1947513" cy="830099"/>
          </a:xfrm>
          <a:prstGeom prst="rect">
            <a:avLst/>
          </a:prstGeom>
          <a:blipFill>
            <a:blip r:embed="rId8"/>
            <a:stretch>
              <a:fillRect r="-6563" b="-1176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82599" y="5479203"/>
            <a:ext cx="1834605" cy="492443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5963" y="5861050"/>
            <a:ext cx="37925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দ্রুতি একটি স্কেলার রাশি। 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1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1.0585 1.48148E-6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15" grpId="0" animBg="1"/>
      <p:bldP spid="3" grpId="0"/>
      <p:bldP spid="4" grpId="0"/>
      <p:bldP spid="5" grpId="0"/>
      <p:bldP spid="11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50964"/>
            <a:ext cx="3074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n-IN" sz="36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দ্রুতির প্রকারভেদ  </a:t>
            </a:r>
            <a:endParaRPr lang="en-US" sz="36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42358"/>
            <a:ext cx="8041321" cy="1707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57400"/>
            <a:ext cx="8839200" cy="2657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038600"/>
            <a:ext cx="8839201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9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3825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4650"/>
            <a:ext cx="224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1169988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1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1638" y="2546350"/>
            <a:ext cx="1462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426325" y="2511425"/>
            <a:ext cx="1579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2400" y="3343275"/>
            <a:ext cx="8763000" cy="1279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বেগঃ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দিকে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অবস্থানের পরিবর্তনের হারকে বেগ বলে। একে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2451100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1760538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89400" y="2482850"/>
            <a:ext cx="1792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altLang="en-US" sz="320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33850" y="117475"/>
            <a:ext cx="9604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4400" u="sng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বেগ</a:t>
            </a:r>
            <a:r>
              <a:rPr lang="bn-IN" alt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altLang="en-US" sz="3200" dirty="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0725" y="4772025"/>
            <a:ext cx="1295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>
                <a:latin typeface="SutonnyMJ" pitchFamily="2" charset="0"/>
              </a:rPr>
              <a:t>বেগ</a:t>
            </a:r>
            <a:r>
              <a:rPr lang="bn-IN" altLang="en-US" sz="3200">
                <a:latin typeface="SutonnyMJ" pitchFamily="2" charset="0"/>
              </a:rPr>
              <a:t> = </a:t>
            </a:r>
            <a:endParaRPr lang="en-US" altLang="en-US" sz="3200">
              <a:latin typeface="SutonnyMJ" pitchFamily="2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9" t="2711" r="-1389" b="-2711"/>
          <a:stretch>
            <a:fillRect/>
          </a:stretch>
        </p:blipFill>
        <p:spPr bwMode="auto">
          <a:xfrm>
            <a:off x="5867400" y="4408488"/>
            <a:ext cx="15589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399" y="5888038"/>
            <a:ext cx="4367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বেগের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,[</a:t>
            </a:r>
            <a:r>
              <a:rPr lang="en-US" altLang="en-US" sz="4000" dirty="0"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]  </a:t>
            </a:r>
            <a:r>
              <a:rPr lang="bn-IN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[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]</a:t>
            </a:r>
            <a:endParaRPr lang="en-US" alt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9" t="2711" r="-1389" b="-2711"/>
          <a:stretch>
            <a:fillRect/>
          </a:stretch>
        </p:blipFill>
        <p:spPr bwMode="auto">
          <a:xfrm>
            <a:off x="3833813" y="5164138"/>
            <a:ext cx="1558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28691" y="4600575"/>
            <a:ext cx="1947513" cy="830099"/>
          </a:xfrm>
          <a:prstGeom prst="rect">
            <a:avLst/>
          </a:prstGeom>
          <a:blipFill>
            <a:blip r:embed="rId7"/>
            <a:stretch>
              <a:fillRect r="-6563" b="-1176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82599" y="5479203"/>
            <a:ext cx="1834605" cy="492443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97306" y="4554221"/>
            <a:ext cx="1084238" cy="84241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8" t="67178" r="4333" b="5251"/>
          <a:stretch/>
        </p:blipFill>
        <p:spPr>
          <a:xfrm rot="5400000">
            <a:off x="5363921" y="171932"/>
            <a:ext cx="1871679" cy="184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4519613" y="5949950"/>
            <a:ext cx="34813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 একটি ভেক্টর রাশি।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1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1.0585 1.48148E-6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15" grpId="0" animBg="1"/>
      <p:bldP spid="3" grpId="0"/>
      <p:bldP spid="4" grpId="0"/>
      <p:bldP spid="5" grpId="0"/>
      <p:bldP spid="11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0775" y="381000"/>
            <a:ext cx="3473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n-IN" sz="4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বেগের প্রকারভেদ </a:t>
            </a:r>
            <a:endParaRPr lang="en-US" sz="44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6992718" cy="1609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4" y="1905000"/>
            <a:ext cx="8853787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0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3825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4650"/>
            <a:ext cx="224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41388" y="1154113"/>
            <a:ext cx="7377112" cy="584200"/>
            <a:chOff x="1038165" y="2655500"/>
            <a:chExt cx="7448821" cy="584775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5595298" y="2935175"/>
              <a:ext cx="2891688" cy="286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038165" y="2912928"/>
              <a:ext cx="2288986" cy="222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24" name="TextBox 23"/>
            <p:cNvSpPr txBox="1">
              <a:spLocks noChangeArrowheads="1"/>
            </p:cNvSpPr>
            <p:nvPr/>
          </p:nvSpPr>
          <p:spPr bwMode="auto">
            <a:xfrm>
              <a:off x="3326349" y="265550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</a:t>
              </a:r>
              <a:r>
                <a:rPr lang="bn-BD" altLang="en-US" sz="3200" dirty="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মিটার</a:t>
              </a:r>
              <a:endParaRPr lang="en-US" altLang="en-US" sz="20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1638" y="2546350"/>
            <a:ext cx="214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আদিবেগ,</a:t>
            </a:r>
            <a:r>
              <a:rPr lang="en-US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u=০</a:t>
            </a: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46863" y="2641600"/>
            <a:ext cx="2360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শেষবেগ, </a:t>
            </a:r>
            <a:r>
              <a:rPr lang="en-US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v=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938" y="3213100"/>
            <a:ext cx="9069387" cy="1279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ত্বরণঃ</a:t>
            </a: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দিকে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বৃদ্ধির হারকে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ত্বরণ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বলে। একে 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2451100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1760538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89400" y="2482850"/>
            <a:ext cx="1792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IN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altLang="en-US" sz="320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33850" y="117475"/>
            <a:ext cx="12588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4400" u="sng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ত্বরণ</a:t>
            </a:r>
            <a:r>
              <a:rPr lang="bn-IN" alt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altLang="en-US" sz="3200" dirty="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84375" y="4767263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SutonnyMJ" pitchFamily="2" charset="0"/>
              </a:rPr>
              <a:t>ত্বরণ</a:t>
            </a:r>
            <a:r>
              <a:rPr lang="bn-IN" altLang="en-US">
                <a:latin typeface="SutonnyMJ" pitchFamily="2" charset="0"/>
              </a:rPr>
              <a:t> = </a:t>
            </a:r>
            <a:endParaRPr lang="en-US" altLang="en-US">
              <a:latin typeface="SutonnyMJ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" y="5922963"/>
            <a:ext cx="4256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ত্বরণের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[</a:t>
            </a:r>
            <a:r>
              <a:rPr lang="en-US" altLang="en-US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a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]  </a:t>
            </a:r>
            <a:r>
              <a:rPr lang="bn-IN" alt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[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]</a:t>
            </a:r>
            <a:endParaRPr lang="en-US" alt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78338" y="5922963"/>
            <a:ext cx="36893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ত্বরণ একটি ভেক্টর রাশি।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87685" y="4513656"/>
            <a:ext cx="6373812" cy="82202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9" name="TextBox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48458" y="5391260"/>
            <a:ext cx="3001962" cy="49244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8" t="67178" r="4333" b="5251"/>
          <a:stretch/>
        </p:blipFill>
        <p:spPr>
          <a:xfrm rot="5400000">
            <a:off x="4634861" y="521975"/>
            <a:ext cx="1871679" cy="184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155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1.0585 1.48148E-6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15" grpId="0" animBg="1"/>
      <p:bldP spid="3" grpId="0"/>
      <p:bldP spid="4" grpId="0"/>
      <p:bldP spid="5" grpId="0"/>
      <p:bldP spid="11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575" y="381000"/>
            <a:ext cx="39624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ত্বরণ</a:t>
            </a:r>
            <a:r>
              <a:rPr lang="en-US" sz="4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প্রকারভেদ</a:t>
            </a:r>
            <a:r>
              <a:rPr lang="en-US" sz="4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2" y="1141973"/>
            <a:ext cx="8843568" cy="54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0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২য়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0615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966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fallOve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3825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4650"/>
            <a:ext cx="224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1169988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5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1638" y="2546350"/>
            <a:ext cx="2417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আদিবেগ,</a:t>
            </a:r>
            <a:r>
              <a:rPr lang="en-US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u=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46863" y="2641600"/>
            <a:ext cx="2360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শেষবেগ, </a:t>
            </a:r>
            <a:r>
              <a:rPr lang="en-US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v=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6038" y="3121025"/>
            <a:ext cx="9069387" cy="1279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মন্দনঃ</a:t>
            </a: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দিকে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হ্রাসের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হারকে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মন্দন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বলে। একে 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2451100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1760538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89400" y="2482850"/>
            <a:ext cx="1792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33850" y="117475"/>
            <a:ext cx="1258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8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মন্দন</a:t>
            </a:r>
            <a:r>
              <a:rPr lang="en-US" alt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altLang="en-US" sz="3200" dirty="0" smtClean="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00432" y="4650161"/>
            <a:ext cx="1603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dirty="0">
                <a:solidFill>
                  <a:srgbClr val="000000"/>
                </a:solidFill>
                <a:latin typeface="SutonnyMJ" pitchFamily="2" charset="0"/>
              </a:rPr>
              <a:t>মন্দন = </a:t>
            </a:r>
            <a:endParaRPr lang="en-US" altLang="en-US" dirty="0">
              <a:solidFill>
                <a:srgbClr val="000000"/>
              </a:solidFill>
              <a:latin typeface="SutonnyMJ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038" y="5784247"/>
            <a:ext cx="4297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মন্দনের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[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NikoshBAN" panose="02000000000000000000" pitchFamily="2" charset="0"/>
              </a:rPr>
              <a:t>a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] </a:t>
            </a:r>
            <a:r>
              <a:rPr lang="bn-IN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[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]</a:t>
            </a:r>
            <a:endParaRPr lang="en-US" altLang="en-US" sz="3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74077" y="4442981"/>
            <a:ext cx="5615221" cy="84805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50191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5019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30162" y="5291804"/>
            <a:ext cx="3054875" cy="492443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6082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1.0585 1.48148E-6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15" grpId="0" animBg="1"/>
      <p:bldP spid="3" grpId="0"/>
      <p:bldP spid="4" grpId="0"/>
      <p:bldP spid="5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50" y="304800"/>
            <a:ext cx="34671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মন্দন এর প্রকারভেদ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219200"/>
            <a:ext cx="8915401" cy="493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8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আদিবেগ</a:t>
            </a:r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0175" y="1698625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শেষবেগ</a:t>
            </a:r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dirty="0"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 dirty="0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49700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সময়=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04038" y="6067425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( </a:t>
            </a:r>
            <a:r>
              <a:rPr lang="en-US" alt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প্রতিপাদিত</a:t>
            </a:r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)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" y="2185801"/>
            <a:ext cx="8803387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0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আদিবেগ</a:t>
            </a:r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শেষবেগ</a:t>
            </a:r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dirty="0"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 dirty="0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সময়=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64250" y="5087938"/>
            <a:ext cx="2133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( </a:t>
            </a:r>
            <a:r>
              <a:rPr lang="en-US" alt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প্রতিপাদিত</a:t>
            </a:r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) 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ea typeface="SimSun" panose="02010600030101010101" pitchFamily="2" charset="-122"/>
                <a:cs typeface="NikoshBAN" panose="02000000000000000000" pitchFamily="2" charset="0"/>
              </a:rPr>
              <a:t>দূরত্ব =</a:t>
            </a:r>
            <a:r>
              <a:rPr lang="en-US" altLang="en-US" sz="2800">
                <a:ea typeface="SimSun" panose="02010600030101010101" pitchFamily="2" charset="-122"/>
                <a:cs typeface="NikoshBAN" panose="02000000000000000000" pitchFamily="2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endParaRPr lang="en-US" altLang="en-US" sz="2800"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" y="2391522"/>
            <a:ext cx="9132600" cy="1810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3" y="4068792"/>
            <a:ext cx="3749365" cy="902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859" y="4150047"/>
            <a:ext cx="2298391" cy="646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081" y="4730139"/>
            <a:ext cx="253615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আদিবেগ</a:t>
            </a:r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শেষবেগ=</a:t>
            </a:r>
            <a:r>
              <a:rPr lang="en-US" altLang="en-US"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সময়=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ea typeface="SimSun" panose="02010600030101010101" pitchFamily="2" charset="-122"/>
                <a:cs typeface="NikoshBAN" panose="02000000000000000000" pitchFamily="2" charset="0"/>
              </a:rPr>
              <a:t>দূরত্ব =</a:t>
            </a:r>
            <a:r>
              <a:rPr lang="en-US" altLang="en-US" sz="2800">
                <a:ea typeface="SimSun" panose="02010600030101010101" pitchFamily="2" charset="-122"/>
                <a:cs typeface="NikoshBAN" panose="02000000000000000000" pitchFamily="2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endParaRPr lang="en-US" altLang="en-US" sz="2800">
              <a:ea typeface="SimSun" panose="02010600030101010101" pitchFamily="2" charset="-122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4852988"/>
            <a:ext cx="2359025" cy="584200"/>
            <a:chOff x="5562600" y="4852233"/>
            <a:chExt cx="2358659" cy="58477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62600" y="5104893"/>
              <a:ext cx="167614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1" name="TextBox 13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5870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(</a:t>
              </a:r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i)</a:t>
              </a:r>
              <a:endParaRPr lang="en-US" altLang="en-US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48313" y="5575300"/>
            <a:ext cx="2473325" cy="584200"/>
            <a:chOff x="5562600" y="4852233"/>
            <a:chExt cx="2472472" cy="58477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62600" y="5104894"/>
              <a:ext cx="16758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19" name="TextBox 25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700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(</a:t>
              </a:r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ii)</a:t>
              </a:r>
              <a:endParaRPr lang="en-US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2425" y="5243513"/>
            <a:ext cx="27114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জানি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2360612"/>
            <a:ext cx="9132600" cy="18106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5800" y="2360612"/>
            <a:ext cx="4038600" cy="7635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8" y="2403743"/>
            <a:ext cx="4493141" cy="78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82" y="4124314"/>
            <a:ext cx="3645724" cy="9022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633" y="4195968"/>
            <a:ext cx="2298391" cy="6462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773" y="4720155"/>
            <a:ext cx="2536156" cy="7376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303" y="5437188"/>
            <a:ext cx="2536156" cy="64623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00188" y="3004486"/>
            <a:ext cx="633412" cy="1541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7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2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0414" y="574259"/>
            <a:ext cx="4582885" cy="921471"/>
          </a:xfrm>
          <a:prstGeom prst="rect">
            <a:avLst/>
          </a:prstGeom>
          <a:blipFill>
            <a:blip r:embed="rId3"/>
            <a:stretch>
              <a:fillRect l="-2793" b="-1788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52043" y="708625"/>
            <a:ext cx="4227286" cy="646331"/>
          </a:xfrm>
          <a:prstGeom prst="rect">
            <a:avLst/>
          </a:prstGeom>
          <a:blipFill>
            <a:blip r:embed="rId4"/>
            <a:stretch>
              <a:fillRect t="-15094" b="-4150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00398" y="1546887"/>
            <a:ext cx="3225802" cy="921471"/>
          </a:xfrm>
          <a:prstGeom prst="rect">
            <a:avLst/>
          </a:prstGeom>
          <a:blipFill>
            <a:blip r:embed="rId5"/>
            <a:stretch>
              <a:fillRect l="-6238" b="-1457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0842" y="2363922"/>
            <a:ext cx="3505202" cy="970074"/>
          </a:xfrm>
          <a:prstGeom prst="rect">
            <a:avLst/>
          </a:prstGeom>
          <a:blipFill>
            <a:blip r:embed="rId6"/>
            <a:stretch>
              <a:fillRect l="-5739" b="-163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0842" y="3229560"/>
            <a:ext cx="3962402" cy="970074"/>
          </a:xfrm>
          <a:prstGeom prst="rect">
            <a:avLst/>
          </a:prstGeom>
          <a:blipFill>
            <a:blip r:embed="rId7"/>
            <a:stretch>
              <a:fillRect l="-5077" b="-163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6" name="TextBox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61240" y="3981411"/>
            <a:ext cx="3483428" cy="112947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32575" y="4741863"/>
            <a:ext cx="2108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(প্রতিপাদিত)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3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আদিবেগ</a:t>
            </a:r>
            <a:r>
              <a:rPr lang="en-US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IN" altLang="en-US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শেষবেগ=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সময়=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anose="02000000000000000000" pitchFamily="2" charset="0"/>
                <a:ea typeface="SimSun" panose="02010600030101010101" pitchFamily="2" charset="-122"/>
                <a:cs typeface="NikoshBAN" panose="02000000000000000000" pitchFamily="2" charset="0"/>
              </a:rPr>
              <a:t>দূরত্ব =</a:t>
            </a:r>
            <a:r>
              <a:rPr lang="en-US" altLang="en-US" sz="2800">
                <a:solidFill>
                  <a:srgbClr val="000000"/>
                </a:solidFill>
                <a:ea typeface="SimSun" panose="02010600030101010101" pitchFamily="2" charset="-122"/>
                <a:cs typeface="NikoshBAN" panose="02000000000000000000" pitchFamily="2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endParaRPr lang="en-US" altLang="en-US" sz="28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43014" name="TextBox 43013"/>
          <p:cNvSpPr txBox="1"/>
          <p:nvPr/>
        </p:nvSpPr>
        <p:spPr>
          <a:xfrm>
            <a:off x="550863" y="4191000"/>
            <a:ext cx="330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</a:p>
        </p:txBody>
      </p:sp>
      <p:sp>
        <p:nvSpPr>
          <p:cNvPr id="43018" name="TextBox 430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776123"/>
            <a:ext cx="2539812" cy="736997"/>
          </a:xfrm>
          <a:prstGeom prst="rect">
            <a:avLst/>
          </a:prstGeom>
          <a:blipFill>
            <a:blip r:embed="rId3"/>
            <a:stretch>
              <a:fillRect b="-578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4852988"/>
            <a:ext cx="2359025" cy="584200"/>
            <a:chOff x="5562600" y="4852233"/>
            <a:chExt cx="2358659" cy="58477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62600" y="5104893"/>
              <a:ext cx="167614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95" name="TextBox 13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5870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48313" y="5575300"/>
            <a:ext cx="2473325" cy="584200"/>
            <a:chOff x="5562600" y="4852233"/>
            <a:chExt cx="2472472" cy="58477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62600" y="5104894"/>
              <a:ext cx="16758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93" name="TextBox 25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700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2425" y="5243513"/>
            <a:ext cx="27114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জানি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725" y="2514600"/>
            <a:ext cx="2657475" cy="7699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04457" y="5490974"/>
            <a:ext cx="3510643" cy="833626"/>
          </a:xfrm>
          <a:prstGeom prst="rect">
            <a:avLst/>
          </a:prstGeom>
          <a:blipFill>
            <a:blip r:embed="rId4"/>
            <a:stretch>
              <a:fillRect t="-1460" b="-204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2" y="2483978"/>
            <a:ext cx="9088616" cy="18106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09" name="Picture 43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00" y="2582674"/>
            <a:ext cx="4621169" cy="859611"/>
          </a:xfrm>
          <a:prstGeom prst="rect">
            <a:avLst/>
          </a:prstGeom>
        </p:spPr>
      </p:pic>
      <p:pic>
        <p:nvPicPr>
          <p:cNvPr id="43010" name="Picture 430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721" y="4191000"/>
            <a:ext cx="2298391" cy="6462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5400" y="3124200"/>
            <a:ext cx="1333500" cy="160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2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24" grpId="0"/>
      <p:bldP spid="43014" grpId="0"/>
      <p:bldP spid="43018" grpId="0" animBg="1"/>
      <p:bldP spid="16" grpId="0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4089" y="517781"/>
            <a:ext cx="4552109" cy="921471"/>
          </a:xfrm>
          <a:prstGeom prst="rect">
            <a:avLst/>
          </a:prstGeom>
          <a:blipFill>
            <a:blip r:embed="rId3"/>
            <a:stretch>
              <a:fillRect l="-2815" b="-1721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00600" y="517781"/>
            <a:ext cx="3510643" cy="833626"/>
          </a:xfrm>
          <a:prstGeom prst="rect">
            <a:avLst/>
          </a:prstGeom>
          <a:blipFill>
            <a:blip r:embed="rId4"/>
            <a:stretch>
              <a:fillRect t="-1460" b="-204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3921" y="1439252"/>
            <a:ext cx="4572000" cy="1110304"/>
          </a:xfrm>
          <a:prstGeom prst="rect">
            <a:avLst/>
          </a:prstGeom>
          <a:blipFill>
            <a:blip r:embed="rId5"/>
            <a:stretch>
              <a:fillRect b="-54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4660" y="2551333"/>
            <a:ext cx="3962400" cy="1348254"/>
          </a:xfrm>
          <a:prstGeom prst="rect">
            <a:avLst/>
          </a:prstGeom>
          <a:blipFill>
            <a:blip r:embed="rId6"/>
            <a:stretch>
              <a:fillRect b="-4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924" y="4688502"/>
            <a:ext cx="4144278" cy="64633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924" y="3886140"/>
            <a:ext cx="3803801" cy="64633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4940300"/>
            <a:ext cx="2108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(প্রতিপাদিত)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5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880" y="1332131"/>
            <a:ext cx="8884920" cy="1754326"/>
          </a:xfrm>
          <a:prstGeom prst="rect">
            <a:avLst/>
          </a:prstGeom>
          <a:blipFill>
            <a:blip r:embed="rId3"/>
            <a:stretch>
              <a:fillRect l="-2263" t="-5575" r="-3018" b="-14286"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2963" y="457200"/>
            <a:ext cx="2789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5538" y="2606675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NikoshBAN" panose="02000000000000000000" pitchFamily="2" charset="0"/>
                <a:cs typeface="NikoshBAN" panose="02000000000000000000" pitchFamily="2" charset="0"/>
              </a:rPr>
              <a:t>এখানে, 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69859" y="3086200"/>
            <a:ext cx="3810000" cy="633571"/>
          </a:xfrm>
          <a:prstGeom prst="rect">
            <a:avLst/>
          </a:prstGeom>
          <a:blipFill>
            <a:blip r:embed="rId4"/>
            <a:stretch>
              <a:fillRect l="-4480" t="-5769" r="-3520" b="-36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0863" y="3565525"/>
            <a:ext cx="16764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m/s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951288"/>
            <a:ext cx="23082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s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7400" y="4334603"/>
            <a:ext cx="2781300" cy="633571"/>
          </a:xfrm>
          <a:prstGeom prst="rect">
            <a:avLst/>
          </a:prstGeom>
          <a:blipFill>
            <a:blip r:embed="rId5"/>
            <a:stretch>
              <a:fillRect l="-6140" t="-11538" b="-36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7400" y="4930580"/>
            <a:ext cx="2438400" cy="584775"/>
          </a:xfrm>
          <a:prstGeom prst="rect">
            <a:avLst/>
          </a:prstGeom>
          <a:blipFill>
            <a:blip r:embed="rId6"/>
            <a:stretch>
              <a:fillRect l="-7000" t="-14583" r="-4000" b="-3958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5473700"/>
            <a:ext cx="29718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 দূরত্ব,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NikoshBAN" panose="02000000000000000000" pitchFamily="2" charset="0"/>
              </a:rPr>
              <a:t>S</a:t>
            </a: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 ?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15000" y="3867150"/>
            <a:ext cx="0" cy="22018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37373" y="3402985"/>
            <a:ext cx="2531297" cy="584775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338" y="3135313"/>
            <a:ext cx="1981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জানি,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0" y="3857625"/>
            <a:ext cx="192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latin typeface="SutonnyMJ" pitchFamily="2" charset="0"/>
              </a:rPr>
              <a:t>=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15+4 ×5</a:t>
            </a:r>
            <a:endParaRPr lang="en-US" altLang="en-US" sz="3200">
              <a:latin typeface="SutonnyMJ" pitchFamily="2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0600" y="4222750"/>
            <a:ext cx="192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 dirty="0">
                <a:latin typeface="SutonnyMJ" pitchFamily="2" charset="0"/>
              </a:rPr>
              <a:t>=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m/s</a:t>
            </a:r>
            <a:endParaRPr lang="en-US" altLang="en-US" sz="3200" dirty="0">
              <a:latin typeface="SutonnyMJ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1225" y="4559300"/>
            <a:ext cx="106203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45447" y="4636647"/>
            <a:ext cx="2735568" cy="884088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3648" y="5424593"/>
            <a:ext cx="3199834" cy="1060483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6800" y="6275388"/>
            <a:ext cx="17700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125 m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35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4" grpId="0"/>
      <p:bldP spid="15" grpId="0"/>
      <p:bldP spid="16" grpId="0"/>
      <p:bldP spid="17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63" y="762000"/>
            <a:ext cx="3551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563" y="1331913"/>
            <a:ext cx="8732838" cy="1754326"/>
          </a:xfrm>
          <a:prstGeom prst="rect">
            <a:avLst/>
          </a:prstGeom>
          <a:blipFill>
            <a:blip r:embed="rId2"/>
            <a:stretch>
              <a:fillRect l="-2303" t="-5208" r="-2163" b="-1423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152400"/>
            <a:ext cx="2362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4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19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676835" y="152400"/>
            <a:ext cx="8458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bn-I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দ্বিতীয়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2391335" y="25908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</a:p>
        </p:txBody>
      </p:sp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>
            <a:off x="1219200" y="4648200"/>
            <a:ext cx="7391400" cy="1219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</a:p>
        </p:txBody>
      </p:sp>
    </p:spTree>
    <p:extLst>
      <p:ext uri="{BB962C8B-B14F-4D97-AF65-F5344CB8AC3E}">
        <p14:creationId xmlns:p14="http://schemas.microsoft.com/office/powerpoint/2010/main" val="1571476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4611"/>
            <a:ext cx="5638800" cy="43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35">
            <a:off x="281416" y="750117"/>
            <a:ext cx="2513534" cy="219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500">
            <a:off x="303901" y="840660"/>
            <a:ext cx="2468563" cy="255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3100639" y="914400"/>
            <a:ext cx="5890961" cy="1295400"/>
          </a:xfrm>
          <a:prstGeom prst="wedgeRectCallout">
            <a:avLst>
              <a:gd name="adj1" fmla="val -51549"/>
              <a:gd name="adj2" fmla="val 14529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Plain">
              <a:avLst>
                <a:gd name="adj" fmla="val 49768"/>
              </a:avLst>
            </a:prstTxWarp>
            <a:noAutofit/>
          </a:bodyPr>
          <a:lstStyle/>
          <a:p>
            <a:pPr algn="ctr"/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শতভাগ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bn-IN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অনলাইন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)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বাস্তবায়ন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pPr algn="ctr"/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স্তরের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দূর্নীতি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চলে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”</a:t>
            </a:r>
            <a:endParaRPr lang="en-US" sz="22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49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42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76200"/>
            <a:ext cx="2514600" cy="854075"/>
          </a:xfrm>
        </p:spPr>
        <p:txBody>
          <a:bodyPr rtlCol="0">
            <a:normAutofit fontScale="90000"/>
          </a:bodyPr>
          <a:lstStyle/>
          <a:p>
            <a:pPr defTabSz="761779" eaLnBrk="1" fontAlgn="auto" hangingPunct="1">
              <a:spcAft>
                <a:spcPts val="0"/>
              </a:spcAft>
              <a:defRPr/>
            </a:pPr>
            <a:r>
              <a:rPr lang="bn-IN" sz="6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600" dirty="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862013"/>
            <a:ext cx="8966200" cy="2368550"/>
          </a:xfrm>
          <a:solidFill>
            <a:schemeClr val="bg1"/>
          </a:solidFill>
        </p:spPr>
        <p:txBody>
          <a:bodyPr rtlCol="0">
            <a:normAutofit fontScale="92500" lnSpcReduction="10000"/>
          </a:bodyPr>
          <a:lstStyle/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bn-IN" sz="36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স্থিতি </a:t>
            </a: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গতি ব্যাখ্যা করতে পারবে। 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6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বিভিন্ন </a:t>
            </a: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প্রকার গতির মধ্যে পার্থক্য নির্ণয় করতে পারবে। 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IN" sz="36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স্কেলার </a:t>
            </a: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ভেক্টর রাশি ব্যাখ্যা করতে পারবে। 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IN" sz="36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ভেক্টররাশির </a:t>
            </a: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দিক নির্দেশনা ব্যাখ্যা করতে পারবে।</a:t>
            </a:r>
            <a:endParaRPr lang="en-US" sz="3600" b="1" dirty="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50" y="3433763"/>
            <a:ext cx="75231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গতির সমীকরণগুলো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করতে পারবে।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2957513"/>
            <a:ext cx="87947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গতিসংক্রান্ত রাশিগুলোর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মধ্যে সম্পর্ক স্থাপন করতে পারবে।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800" y="3902075"/>
            <a:ext cx="8559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৭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বাস্তব জিবনে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গতির সমীকরণগুলো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প্রয়োগ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করতে পারবে।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800" y="4384675"/>
            <a:ext cx="8788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৮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গতির সমীকরণগুলো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ব্যবহার করে গাণিতিক সমস্যা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সমাধান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800" y="5326063"/>
            <a:ext cx="82804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৯।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সুত্রগুলি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450" y="5889625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১০। সময়-বেগ এবং সময়-ত্বরণ লেখ চিত্র ব্যাখ্যা করতে পারবে।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1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6" grpId="0"/>
      <p:bldP spid="7" grpId="0"/>
      <p:bldP spid="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756397" y="255494"/>
            <a:ext cx="7791450" cy="762000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প্রশ্ন-১ </a:t>
            </a:r>
            <a:r>
              <a:rPr lang="bn-IN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স্থিতি ও গতি</a:t>
            </a: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বুঝ</a:t>
            </a: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97" y="1017494"/>
            <a:ext cx="9010650" cy="3173506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স্থিতিঃ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পরিপার্শ্বের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সাপেক্ষে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যখন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ঘটে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তখন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ঐ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স্থিথিশীল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আর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অপরিবর্তিত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থাকাকে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স্থিতি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  <a:r>
              <a:rPr lang="bn-IN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গতিঃ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পরিপার্শ্বের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সাপেক্ষে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যখন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ঘটে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তখন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ঐ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গতিশীল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বলে।আর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পরিবর্তিত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হওয়াকে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bn-IN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bn-IN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bn-IN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bn-IN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333" dirty="0">
                <a:latin typeface="NikoshBAN" panose="02000000000000000000"/>
              </a:rPr>
              <a:t>‘ কোন বস্তুর সময়ের সাথে তার অবস্থানের পরিবর্তন না হলে তাকে স্থিতি বলে।</a:t>
            </a:r>
            <a:endParaRPr lang="en-US" sz="3333" dirty="0">
              <a:latin typeface="NikoshBAN" panose="02000000000000000000"/>
            </a:endParaRPr>
          </a:p>
        </p:txBody>
      </p:sp>
      <p:pic>
        <p:nvPicPr>
          <p:cNvPr id="4" name="Picture 5" descr="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50" y="4191001"/>
            <a:ext cx="2885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358140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8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07988" y="147638"/>
            <a:ext cx="8401050" cy="7191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bn-IN" alt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প্রশ্নঃ২- বিভিন্ন প্রকার গতির মধ্যে পার্থক্য নির্ণয় কর</a:t>
            </a:r>
            <a:r>
              <a:rPr lang="bn-IN" altLang="en-US" sz="40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altLang="en-US" sz="4000" b="1" dirty="0" smtClean="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3197225"/>
            <a:ext cx="8804275" cy="214312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bn-IN" altLang="en-US" sz="3600" u="sng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ঘূর্ণনগতিঃ </a:t>
            </a:r>
            <a:r>
              <a:rPr lang="bn-IN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-কোন বস্তু কোন নির্দিষ্ট বিন্দু বা অক্ষ থেকে বস্তু কনাগুলোর দুরত্ব অপরিবর্তিত রেখে ঐ বিন্দু বা অক্ষকে কেন্দ্র করে ঘোরে তখন সে বস্তুর গতিকে ঘূর্ণনগতি বলে।</a:t>
            </a:r>
            <a:r>
              <a:rPr lang="en-US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যেমন- বৈদ্যতিক পাখার গতি।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075" y="866775"/>
            <a:ext cx="8801100" cy="160178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61779" eaLnBrk="1" fontAlgn="auto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defRPr/>
            </a:pPr>
            <a:r>
              <a:rPr lang="bn-IN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রৈখিকগতিঃ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-কোন বস্তুর গতি যদি একটি সরলরেখার উপর সীমাবধ্ব থাকে,তাহলে তাকে রৈখিক গতি বলে।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যেমন সোজা সড়কে গাড়ীর গতি। 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19075" y="2921000"/>
            <a:ext cx="8801100" cy="1270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7145338" y="2363788"/>
            <a:ext cx="18653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24400"/>
            <a:ext cx="47625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7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17 L -0.76666 0.00069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3" grpId="0" uiExpand="1" build="p" animBg="1"/>
      <p:bldP spid="3" grpId="1" uiExpand="1" build="p" animBg="1"/>
      <p:bldP spid="2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704850"/>
            <a:ext cx="9117013" cy="21177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61779" eaLnBrk="1" fontAlgn="auto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defRPr/>
            </a:pPr>
            <a:r>
              <a:rPr lang="bn-IN" sz="3600" u="sng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চলনগতিঃ </a:t>
            </a:r>
            <a:r>
              <a:rPr lang="bn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-কোন বস্তু যদি এমনভাবে চলতে থাকে যাতে করে বস্তুর সকল কনা একই সময়ে একই দিকে সমান দুরত্ব অতিক্রম করে তবে সেটি হবে চলন গতি।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চলনগতি একপ্রকার রৈখিকগতি। </a:t>
            </a:r>
          </a:p>
          <a:p>
            <a:pPr defTabSz="761779" eaLnBrk="1" fontAlgn="auto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defRPr/>
            </a:pPr>
            <a:endParaRPr lang="bn-IN" sz="3083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88" y="228600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n-IN" altLang="en-US" sz="3600" u="sng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পর্যাবৃত্তগতিঃ</a:t>
            </a:r>
            <a:r>
              <a:rPr lang="bn-IN" altLang="en-US" sz="3600" u="sng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-কোন গতিশীল বস্তুকনার গতি যদি এমন হয় যে,এটি এর গতিপথের কোন নির্দিষ্ট বিন্দুকে নির্দিষ্ট সময় পর পর একই দিক থেকে অতিক্রম করে তবে তাকে পর্যাবৃত্ত গতি বলে।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যেমন- </a:t>
            </a:r>
            <a:r>
              <a:rPr lang="bn-IN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ঘড়ির কাটার গতি।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1588"/>
            <a:ext cx="30480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6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5463883" cy="29790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-12700" y="1066800"/>
            <a:ext cx="9129713" cy="2292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81" tIns="38091" rIns="76181" bIns="38091">
            <a:spAutoFit/>
          </a:bodyPr>
          <a:lstStyle>
            <a:lvl1pPr defTabSz="760413">
              <a:lnSpc>
                <a:spcPct val="90000"/>
              </a:lnSpc>
              <a:spcBef>
                <a:spcPts val="838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0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0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0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0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0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0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0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0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600" u="sng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স্পন্দনগতিঃ </a:t>
            </a:r>
            <a:r>
              <a:rPr lang="bn-IN" altLang="en-US" sz="36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-পর্যাবৃত্ত কোন বস্তুকনার গতি যদি এমন হয় যে,এটি এর গতিপথের অর্ধেক সময় কোন নির্দিষ্ট দিকে বাকি অর্ধেক সময় তার বিপরিত দিকে চলে তবে তাকে স্পন্দন গতি বলে।</a:t>
            </a:r>
            <a:r>
              <a:rPr lang="en-US" altLang="en-US" sz="36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 সরলদোলকের গতি।  </a:t>
            </a:r>
            <a:endParaRPr lang="en-US" altLang="en-US" sz="36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6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38" y="228600"/>
            <a:ext cx="73945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প্রশ্নঃ৩-স্কেলার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রাশি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ভেক্টর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রাশি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বুঝ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1655763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90675"/>
            <a:ext cx="2255837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035050" y="2703513"/>
            <a:ext cx="7294563" cy="646112"/>
            <a:chOff x="1035715" y="2885942"/>
            <a:chExt cx="7363448" cy="646331"/>
          </a:xfrm>
        </p:grpSpPr>
        <p:cxnSp>
          <p:nvCxnSpPr>
            <p:cNvPr id="32783" name="Straight Arrow Connector 10"/>
            <p:cNvCxnSpPr>
              <a:cxnSpLocks noChangeShapeType="1"/>
            </p:cNvCxnSpPr>
            <p:nvPr/>
          </p:nvCxnSpPr>
          <p:spPr bwMode="auto">
            <a:xfrm>
              <a:off x="5650265" y="3116482"/>
              <a:ext cx="2748898" cy="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4" name="Straight Arrow Connector 11"/>
            <p:cNvCxnSpPr>
              <a:cxnSpLocks noChangeShapeType="1"/>
            </p:cNvCxnSpPr>
            <p:nvPr/>
          </p:nvCxnSpPr>
          <p:spPr bwMode="auto">
            <a:xfrm flipH="1" flipV="1">
              <a:off x="1035715" y="3082954"/>
              <a:ext cx="2972405" cy="33528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021157" y="2885942"/>
              <a:ext cx="1615311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600" kern="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sz="2400" kern="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7488" y="3794125"/>
            <a:ext cx="1458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n-BD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81875" y="3846513"/>
            <a:ext cx="169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n-BD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925" y="4473575"/>
            <a:ext cx="59594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 ও দ্বিতীয় খুঁটির মধ্যবর্তী দূরত্ব কত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2" t="66952" r="4375" b="4210"/>
          <a:stretch/>
        </p:blipFill>
        <p:spPr>
          <a:xfrm rot="5400000">
            <a:off x="3603771" y="741008"/>
            <a:ext cx="1828801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217488" y="5341938"/>
            <a:ext cx="40497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খুঁটির অবস্থান কোথায়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288925" y="4916488"/>
            <a:ext cx="2286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এটি স্কেলার রাশি 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8925" y="5784850"/>
            <a:ext cx="2286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এটি ভেক্টর রাশি 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1238" y="4462463"/>
            <a:ext cx="15875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২০ মিটার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91000" y="5341938"/>
            <a:ext cx="4126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খুটি থেকে ২০ মিটার পুর্বদিকে 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9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8" grpId="0"/>
      <p:bldP spid="22" grpId="0"/>
      <p:bldP spid="23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962</Words>
  <Application>Microsoft Office PowerPoint</Application>
  <PresentationFormat>On-screen Show (4:3)</PresentationFormat>
  <Paragraphs>210</Paragraphs>
  <Slides>31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SutonnyMJ</vt:lpstr>
      <vt:lpstr>SimSun</vt:lpstr>
      <vt:lpstr>Arial</vt:lpstr>
      <vt:lpstr>Vrinda</vt:lpstr>
      <vt:lpstr>Wingdings</vt:lpstr>
      <vt:lpstr>NikoshBAN</vt:lpstr>
      <vt:lpstr>Calibri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শিখনফল</vt:lpstr>
      <vt:lpstr>প্রশ্ন-১ স্থিতি ও গতি বলতে কী বুঝ ? </vt:lpstr>
      <vt:lpstr>প্রশ্নঃ২- বিভিন্ন প্রকার গতির মধ্যে পার্থক্য নির্ণয় কর।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87</cp:revision>
  <dcterms:created xsi:type="dcterms:W3CDTF">2006-08-16T00:00:00Z</dcterms:created>
  <dcterms:modified xsi:type="dcterms:W3CDTF">2024-11-16T14:45:58Z</dcterms:modified>
</cp:coreProperties>
</file>